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21"/>
  </p:notesMasterIdLst>
  <p:handoutMasterIdLst>
    <p:handoutMasterId r:id="rId22"/>
  </p:handoutMasterIdLst>
  <p:sldIdLst>
    <p:sldId id="491" r:id="rId5"/>
    <p:sldId id="464" r:id="rId6"/>
    <p:sldId id="674" r:id="rId7"/>
    <p:sldId id="675" r:id="rId8"/>
    <p:sldId id="656" r:id="rId9"/>
    <p:sldId id="598" r:id="rId10"/>
    <p:sldId id="676" r:id="rId11"/>
    <p:sldId id="555" r:id="rId12"/>
    <p:sldId id="672" r:id="rId13"/>
    <p:sldId id="678" r:id="rId14"/>
    <p:sldId id="679" r:id="rId15"/>
    <p:sldId id="680" r:id="rId16"/>
    <p:sldId id="682" r:id="rId17"/>
    <p:sldId id="683" r:id="rId18"/>
    <p:sldId id="684" r:id="rId19"/>
    <p:sldId id="685" r:id="rId20"/>
  </p:sldIdLst>
  <p:sldSz cx="9144000" cy="6858000" type="screen4x3"/>
  <p:notesSz cx="6735763" cy="9866313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F898F02-A717-442A-8721-FAC1C1F6A142}">
          <p14:sldIdLst>
            <p14:sldId id="491"/>
            <p14:sldId id="464"/>
            <p14:sldId id="674"/>
            <p14:sldId id="675"/>
            <p14:sldId id="656"/>
            <p14:sldId id="598"/>
            <p14:sldId id="676"/>
            <p14:sldId id="555"/>
            <p14:sldId id="672"/>
            <p14:sldId id="678"/>
            <p14:sldId id="679"/>
            <p14:sldId id="680"/>
            <p14:sldId id="682"/>
            <p14:sldId id="683"/>
            <p14:sldId id="684"/>
            <p14:sldId id="685"/>
          </p14:sldIdLst>
        </p14:section>
      </p14:sectionLst>
    </p:ex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871"/>
    <a:srgbClr val="002554"/>
    <a:srgbClr val="F2F2F2"/>
    <a:srgbClr val="B1B1B1"/>
    <a:srgbClr val="343741"/>
    <a:srgbClr val="00A4E4"/>
    <a:srgbClr val="D8D8D8"/>
    <a:srgbClr val="66C8EE"/>
    <a:srgbClr val="BDD19D"/>
    <a:srgbClr val="FDD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6" autoAdjust="0"/>
    <p:restoredTop sz="94707" autoAdjust="0"/>
  </p:normalViewPr>
  <p:slideViewPr>
    <p:cSldViewPr snapToGrid="0" showGuides="1">
      <p:cViewPr varScale="1">
        <p:scale>
          <a:sx n="53" d="100"/>
          <a:sy n="53" d="100"/>
        </p:scale>
        <p:origin x="1063" y="27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844"/>
    </p:cViewPr>
  </p:sorterViewPr>
  <p:notesViewPr>
    <p:cSldViewPr snapToGrid="0">
      <p:cViewPr varScale="1">
        <p:scale>
          <a:sx n="86" d="100"/>
          <a:sy n="86" d="100"/>
        </p:scale>
        <p:origin x="292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5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5B917-7AE3-4DDE-92DA-D3922CAB4431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68F0F-2553-4734-9976-D457927066FB}" type="slidenum">
              <a:rPr lang="en-US" smtClean="0"/>
              <a:t>‹#›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4315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BE61A86-EA3E-4495-8448-EBA3E732ACC4}" type="datetimeFigureOut">
              <a:rPr lang="en-US" smtClean="0"/>
              <a:pPr/>
              <a:t>6/14/2020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7BC97BF-1DD8-4698-862F-10668A8E00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66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1233488"/>
            <a:ext cx="4440237" cy="3330575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8713" cy="37036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 the interest of the people to understand that risk is real financial impact on balance sheet / financial solvency.</a:t>
            </a:r>
          </a:p>
          <a:p>
            <a:r>
              <a:rPr lang="en-GB" dirty="0"/>
              <a:t>Illustrate stresses: E.g. investment stresses reduce asset side, so surplus capital decrease.  Insurance</a:t>
            </a:r>
            <a:r>
              <a:rPr lang="en-GB" baseline="0" dirty="0"/>
              <a:t> stresses increase best estimate liabilities – thus surplus reduce.</a:t>
            </a: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1233488"/>
            <a:ext cx="4440237" cy="3330575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14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465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81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56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0113" y="739775"/>
            <a:ext cx="4941887" cy="3705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B3968-573C-44EA-A2C8-DA790112921C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8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with pic 1 speaker long pre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199" y="4017930"/>
            <a:ext cx="4913631" cy="1016721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20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199" y="5168001"/>
            <a:ext cx="4913631" cy="469516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i="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472429" y="4248267"/>
            <a:ext cx="722376" cy="78638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336967" y="4238203"/>
            <a:ext cx="2605013" cy="787400"/>
          </a:xfrm>
        </p:spPr>
        <p:txBody>
          <a:bodyPr>
            <a:noAutofit/>
          </a:bodyPr>
          <a:lstStyle>
            <a:lvl1pPr marL="0" indent="0" algn="l" rtl="0" fontAlgn="base">
              <a:buNone/>
              <a:defRPr lang="en-US" sz="1000" b="0" i="0" u="none" smtClean="0">
                <a:effectLst/>
              </a:defRPr>
            </a:lvl1pPr>
            <a:lvl2pPr marL="333375" indent="0">
              <a:buNone/>
              <a:defRPr sz="1200"/>
            </a:lvl2pPr>
            <a:lvl3pPr marL="628650" indent="0">
              <a:buNone/>
              <a:defRPr sz="1200"/>
            </a:lvl3pPr>
            <a:lvl4pPr marL="971550" indent="0">
              <a:buNone/>
              <a:defRPr sz="1200"/>
            </a:lvl4pPr>
            <a:lvl5pPr marL="1200150" indent="0">
              <a:buNone/>
              <a:defRPr sz="12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632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14">
          <p15:clr>
            <a:srgbClr val="FBAE40"/>
          </p15:clr>
        </p15:guide>
        <p15:guide id="2" orient="horz" pos="35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AIG -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533400" y="1143000"/>
            <a:ext cx="3886200" cy="4953000"/>
          </a:xfrm>
        </p:spPr>
        <p:txBody>
          <a:bodyPr tIns="91440" r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4724400" y="1143000"/>
            <a:ext cx="3886200" cy="4953000"/>
          </a:xfrm>
        </p:spPr>
        <p:txBody>
          <a:bodyPr tIns="91440" r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046720" cy="215444"/>
          </a:xfrm>
          <a:prstGeom prst="rect">
            <a:avLst/>
          </a:prstGeom>
        </p:spPr>
        <p:txBody>
          <a:bodyPr lIns="0"/>
          <a:lstStyle>
            <a:lvl1pPr marL="0" indent="0" algn="l">
              <a:buNone/>
              <a:defRPr sz="1292">
                <a:solidFill>
                  <a:schemeClr val="tx2"/>
                </a:solidFill>
                <a:latin typeface="Tahoma" pitchFamily="34" charset="0"/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225677"/>
            <a:ext cx="8046720" cy="30777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72BA4A-17BD-40BA-974F-16E9794F1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5"/>
          <p:cNvSpPr>
            <a:spLocks noGrp="1"/>
          </p:cNvSpPr>
          <p:nvPr>
            <p:ph type="ftr" sz="quarter" idx="28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8" name="Date Placeholder 16"/>
          <p:cNvSpPr>
            <a:spLocks noGrp="1"/>
          </p:cNvSpPr>
          <p:nvPr>
            <p:ph type="dt" sz="half" idx="29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D770C7-87C7-4FD6-9DEA-8C98754F5BD9}" type="datetime1">
              <a:rPr lang="en-US"/>
              <a:pPr>
                <a:defRPr/>
              </a:pPr>
              <a:t>6/14/2020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3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110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/>
          <a:lstStyle/>
          <a:p>
            <a:fld id="{24B28E14-7B0B-4F6D-8A83-CB5092DAEBFD}" type="datetimeFigureOut">
              <a:rPr lang="en-GB" smtClean="0">
                <a:solidFill>
                  <a:srgbClr val="333333"/>
                </a:solidFill>
              </a:rPr>
              <a:pPr/>
              <a:t>14/06/2020</a:t>
            </a:fld>
            <a:endParaRPr lang="en-GB">
              <a:solidFill>
                <a:srgbClr val="33333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333333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3E12-A4A9-4DAF-A36D-2ABFD0874CCC}" type="slidenum">
              <a:rPr lang="en-GB" smtClean="0">
                <a:solidFill>
                  <a:srgbClr val="333333"/>
                </a:solidFill>
              </a:rPr>
              <a:pPr/>
              <a:t>‹#›</a:t>
            </a:fld>
            <a:endParaRPr lang="en-GB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9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 baseline="0">
                <a:latin typeface="AIG Futura Medium"/>
                <a:cs typeface="AIG Futura Medium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662" b="0" i="0">
                <a:latin typeface="AIG Futura Book"/>
                <a:cs typeface="AIG Futura Book"/>
              </a:defRPr>
            </a:lvl1pPr>
            <a:lvl2pPr>
              <a:defRPr sz="1385" b="0" i="0">
                <a:latin typeface="AIG Futura Book"/>
                <a:cs typeface="AIG Futura Book"/>
              </a:defRPr>
            </a:lvl2pPr>
            <a:lvl3pPr>
              <a:defRPr sz="1385"/>
            </a:lvl3pPr>
            <a:lvl4pPr>
              <a:defRPr sz="1385"/>
            </a:lvl4pPr>
            <a:lvl5pPr>
              <a:defRPr sz="1385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662" b="0" i="0">
                <a:latin typeface="AIG Futura Book"/>
                <a:cs typeface="AIG Futura Book"/>
              </a:defRPr>
            </a:lvl1pPr>
            <a:lvl2pPr>
              <a:defRPr sz="1385">
                <a:latin typeface="AIG Futura Book"/>
                <a:cs typeface="AIG Futura Book"/>
              </a:defRPr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3836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48" y="1506538"/>
            <a:ext cx="8229600" cy="4672584"/>
          </a:xfrm>
        </p:spPr>
        <p:txBody>
          <a:bodyPr/>
          <a:lstStyle>
            <a:lvl1pPr>
              <a:lnSpc>
                <a:spcPct val="100000"/>
              </a:lnSpc>
              <a:defRPr sz="1800"/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61766" y="6589276"/>
            <a:ext cx="125034" cy="123111"/>
          </a:xfrm>
        </p:spPr>
        <p:txBody>
          <a:bodyPr vert="horz" lIns="0" tIns="0" rIns="0" bIns="0" rtlCol="0" anchor="ctr">
            <a:spAutoFit/>
          </a:bodyPr>
          <a:lstStyle>
            <a:lvl1pPr>
              <a:defRPr lang="en-US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5E45A-03BB-464B-8278-1A9522AE72B1}" type="slidenum">
              <a:rPr>
                <a:solidFill>
                  <a:srgbClr val="333333">
                    <a:tint val="75000"/>
                  </a:srgbClr>
                </a:solidFill>
              </a:rPr>
              <a:pPr/>
              <a:t>‹#›</a:t>
            </a:fld>
            <a:endParaRPr dirty="0">
              <a:solidFill>
                <a:srgbClr val="333333">
                  <a:tint val="75000"/>
                </a:srgbClr>
              </a:solidFill>
            </a:endParaRP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869061"/>
            <a:ext cx="8229600" cy="50292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6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989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5101"/>
            <a:ext cx="8229600" cy="64769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7978"/>
            <a:ext cx="8229600" cy="46689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8784" y="6486494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0" algn="ctr" defTabSz="914400" rtl="0" eaLnBrk="1" latinLnBrk="0" hangingPunct="1">
              <a:defRPr lang="en-US" sz="800" kern="1200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505E45A-03BB-464B-8278-1A9522AE72B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646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2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rgbClr val="00187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Wingdings" panose="05000000000000000000" pitchFamily="2" charset="2"/>
        <a:buChar char="§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295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8575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428750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orient="horz" pos="949" userDrawn="1">
          <p15:clr>
            <a:srgbClr val="F26B43"/>
          </p15:clr>
        </p15:guide>
        <p15:guide id="5" orient="horz" pos="3891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7" pos="2736" userDrawn="1">
          <p15:clr>
            <a:srgbClr val="F26B43"/>
          </p15:clr>
        </p15:guide>
        <p15:guide id="8" pos="30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852" y="5091762"/>
            <a:ext cx="5875644" cy="12645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4700" dirty="0">
                <a:solidFill>
                  <a:schemeClr val="tx1"/>
                </a:solidFill>
              </a:rPr>
              <a:t>The Actuary CRO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4330" y="5091763"/>
            <a:ext cx="2230655" cy="12645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Cobus Fourie </a:t>
            </a:r>
            <a:r>
              <a:rPr lang="en-US" altLang="en-US" sz="1600" dirty="0" err="1">
                <a:solidFill>
                  <a:schemeClr val="tx1"/>
                </a:solidFill>
              </a:rPr>
              <a:t>FIFoA</a:t>
            </a:r>
            <a:endParaRPr lang="en-US" altLang="en-US" sz="1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en-US" sz="1600" dirty="0">
                <a:solidFill>
                  <a:schemeClr val="tx1"/>
                </a:solidFill>
              </a:rPr>
              <a:t>June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A7B1B8-73E5-4FE5-9FB6-76C3BB4E52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5" t="2025" r="112" b="5114"/>
          <a:stretch/>
        </p:blipFill>
        <p:spPr>
          <a:xfrm>
            <a:off x="-1" y="0"/>
            <a:ext cx="9144001" cy="45846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9785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11449"/>
            <a:ext cx="3249230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557212" y="742951"/>
            <a:ext cx="2607469" cy="4962524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chemeClr val="tx1"/>
                </a:solidFill>
                <a:latin typeface="Tahoma" pitchFamily="34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rgbClr val="FFFFFF"/>
                </a:solidFill>
                <a:latin typeface="+mn-lt"/>
              </a:rPr>
              <a:t>ERM: Career path for Actuaries?</a:t>
            </a:r>
            <a:endParaRPr lang="en-US" sz="3200" b="1" kern="1200" dirty="0">
              <a:solidFill>
                <a:srgbClr val="FFFFFF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288C8-FF71-40BA-B722-9A98DCBEC21C}"/>
              </a:ext>
            </a:extLst>
          </p:cNvPr>
          <p:cNvSpPr txBox="1"/>
          <p:nvPr/>
        </p:nvSpPr>
        <p:spPr>
          <a:xfrm>
            <a:off x="3981714" y="742951"/>
            <a:ext cx="48003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Actuarial development path is ideal for Financial Risk Management of Insurer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analytical approach inherent in all good actuaries provide a solid base for Operational Risk Management (methodological approach; data-driven; inherent review cycles).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Current typical career path for Insurance Actuaries: Reserving; some Pricing; Valuations (Life &amp; Pensions); Capital Management / modelling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Influencing / advise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Future of Risk Management?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Dead-end of 2</a:t>
            </a:r>
            <a:r>
              <a:rPr lang="en-US" sz="2000" baseline="30000" dirty="0"/>
              <a:t>nd</a:t>
            </a:r>
            <a:r>
              <a:rPr lang="en-US" sz="2000" dirty="0"/>
              <a:t> Line?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ERM department vs. CRO = Actuarial+</a:t>
            </a:r>
          </a:p>
        </p:txBody>
      </p:sp>
    </p:spTree>
    <p:extLst>
      <p:ext uri="{BB962C8B-B14F-4D97-AF65-F5344CB8AC3E}">
        <p14:creationId xmlns:p14="http://schemas.microsoft.com/office/powerpoint/2010/main" val="169418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056411"/>
            <a:ext cx="4784425" cy="49485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General Insurer; 2</a:t>
            </a:r>
            <a:r>
              <a:rPr lang="en-US" baseline="30000" dirty="0"/>
              <a:t>nd</a:t>
            </a:r>
            <a:r>
              <a:rPr lang="en-US" dirty="0"/>
              <a:t> largest in Australia.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2000: 2m customers; GPW of A$2.8bn; Assets A$ 8bn; Liabilities A$ 7.1bn – solvent…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/>
              <a:t>Actuarial</a:t>
            </a:r>
            <a:r>
              <a:rPr lang="en-US" dirty="0"/>
              <a:t>: Warning - need more realistic / prudent reserves (especially for PYD).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u="sng" dirty="0"/>
              <a:t>Management</a:t>
            </a:r>
            <a:r>
              <a:rPr lang="en-US" dirty="0"/>
              <a:t>: Buy more reinsurance (good for solvency in short-term, but erode </a:t>
            </a:r>
            <a:r>
              <a:rPr lang="en-US" dirty="0" err="1"/>
              <a:t>RoE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Reinsurance cover exhausted </a:t>
            </a:r>
            <a:r>
              <a:rPr lang="en-US" dirty="0">
                <a:sym typeface="Wingdings" panose="05000000000000000000" pitchFamily="2" charset="2"/>
              </a:rPr>
              <a:t> Rating collapse  run out of liquidity  Liquidation!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6 month P&amp;L: A$ 133m  -100m  -200m 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-300m  -800m!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Eventually, deficit of between A$3bn and 5.3bn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i="1" dirty="0">
                <a:sym typeface="Wingdings" panose="05000000000000000000" pitchFamily="2" charset="2"/>
              </a:rPr>
              <a:t>CEO / subsidiary CFO – jailed.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i="1" dirty="0">
                <a:sym typeface="Wingdings" panose="05000000000000000000" pitchFamily="2" charset="2"/>
              </a:rPr>
              <a:t>53 cases of criminal prosecution (jail / disqualification)</a:t>
            </a:r>
            <a:endParaRPr lang="en-US" i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dirty="0"/>
          </a:p>
          <a:p>
            <a:pPr marL="169989" lvl="1" indent="0">
              <a:buNone/>
            </a:pPr>
            <a:endParaRPr lang="en-GB" sz="2000" b="1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Case study 1:  Risk Culture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83F51CF-71FF-4C8D-BE74-426B5CBACD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6" b="18286"/>
          <a:stretch/>
        </p:blipFill>
        <p:spPr bwMode="auto">
          <a:xfrm>
            <a:off x="6375101" y="55027"/>
            <a:ext cx="237172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3D5FD38D-1263-48FD-AD71-EED7676F8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165" y="3801632"/>
            <a:ext cx="3344863" cy="241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91BDB388-D21C-424E-8099-428765F81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6" r="10603" b="6831"/>
          <a:stretch/>
        </p:blipFill>
        <p:spPr bwMode="auto">
          <a:xfrm>
            <a:off x="5604164" y="1318279"/>
            <a:ext cx="3344864" cy="2302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69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056411"/>
            <a:ext cx="8289626" cy="494857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Font typeface="Arial" charset="0"/>
              <a:buNone/>
            </a:pPr>
            <a:r>
              <a:rPr lang="en-GB" altLang="en-US" sz="1600" dirty="0">
                <a:cs typeface="Times New Roman" pitchFamily="18" charset="0"/>
              </a:rPr>
              <a:t>“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Essential in our approach to risk management is a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strong internal control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environment with multiple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overlapping and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reinforcing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elements. Our Risk Management Division develops policies and procedures to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identify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measure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and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monitor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the risks involved…..Our approach applies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analytical rigor</a:t>
            </a:r>
            <a:r>
              <a:rPr lang="en-GB" altLang="en-US" sz="1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overlaid with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sound practical judgment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….. We work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proactively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with the business…. “</a:t>
            </a:r>
            <a:endParaRPr lang="en-GB" altLang="en-US" sz="1600" dirty="0">
              <a:solidFill>
                <a:schemeClr val="tx1"/>
              </a:solidFill>
              <a:cs typeface="Arial" charset="0"/>
            </a:endParaRPr>
          </a:p>
          <a:p>
            <a:pPr marL="0" indent="0">
              <a:lnSpc>
                <a:spcPct val="115000"/>
              </a:lnSpc>
              <a:buFont typeface="Arial" charset="0"/>
              <a:buNone/>
            </a:pPr>
            <a:r>
              <a:rPr lang="en-GB" altLang="en-US" sz="1600" dirty="0">
                <a:solidFill>
                  <a:schemeClr val="tx1"/>
                </a:solidFill>
                <a:cs typeface="Arial" charset="0"/>
              </a:rPr>
              <a:t>“Developing and maintaining risk </a:t>
            </a:r>
            <a:r>
              <a:rPr lang="en-GB" altLang="en-US" sz="1600" b="1" dirty="0">
                <a:solidFill>
                  <a:srgbClr val="FF0000"/>
                </a:solidFill>
                <a:cs typeface="Arial" charset="0"/>
              </a:rPr>
              <a:t>quantification methodologies</a:t>
            </a:r>
            <a:r>
              <a:rPr lang="en-GB" altLang="en-US" sz="16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cs typeface="Arial" charset="0"/>
              </a:rPr>
              <a:t>supporting market, credit and operational risk — which includes VAR, stress tests, scenario analyses, potential credit exposures and capital allocation. 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” </a:t>
            </a:r>
          </a:p>
          <a:p>
            <a:pPr marL="0" indent="0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CEO: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“It’s all about Risk Management!  I expect everyone at the firm to be a risk manager.” </a:t>
            </a:r>
            <a:endParaRPr lang="en-GB" altLang="en-US" sz="1600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169989" lvl="1" indent="0">
              <a:buNone/>
            </a:pPr>
            <a:endParaRPr lang="en-GB" sz="1600" b="1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Case study 2:  Failure of Risk Management?</a:t>
            </a:r>
          </a:p>
        </p:txBody>
      </p:sp>
    </p:spTree>
    <p:extLst>
      <p:ext uri="{BB962C8B-B14F-4D97-AF65-F5344CB8AC3E}">
        <p14:creationId xmlns:p14="http://schemas.microsoft.com/office/powerpoint/2010/main" val="3156334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056411"/>
            <a:ext cx="8289626" cy="4948570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Font typeface="Arial" charset="0"/>
              <a:buNone/>
            </a:pPr>
            <a:r>
              <a:rPr lang="en-GB" altLang="en-US" sz="1600" dirty="0">
                <a:cs typeface="Times New Roman" pitchFamily="18" charset="0"/>
              </a:rPr>
              <a:t>“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Essential in our approach to risk management is a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strong internal control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environment with multiple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overlapping and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reinforcing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elements. Our Risk Management Division develops policies and procedures to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identify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measure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and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monitor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the risks involved…..Our approach applies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analytical rigor</a:t>
            </a:r>
            <a:r>
              <a:rPr lang="en-GB" altLang="en-US" sz="1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overlaid with </a:t>
            </a: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sound practical judgment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….. We work </a:t>
            </a:r>
            <a:r>
              <a:rPr lang="en-GB" altLang="en-US" sz="1600" b="1" dirty="0">
                <a:solidFill>
                  <a:srgbClr val="FF0000"/>
                </a:solidFill>
                <a:cs typeface="Times New Roman" pitchFamily="18" charset="0"/>
              </a:rPr>
              <a:t>proactively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with the business…. “</a:t>
            </a:r>
            <a:endParaRPr lang="en-GB" altLang="en-US" sz="1600" dirty="0">
              <a:solidFill>
                <a:schemeClr val="tx1"/>
              </a:solidFill>
              <a:cs typeface="Arial" charset="0"/>
            </a:endParaRPr>
          </a:p>
          <a:p>
            <a:pPr marL="0" indent="0">
              <a:lnSpc>
                <a:spcPct val="115000"/>
              </a:lnSpc>
              <a:buFont typeface="Arial" charset="0"/>
              <a:buNone/>
            </a:pPr>
            <a:r>
              <a:rPr lang="en-GB" altLang="en-US" sz="1600" dirty="0">
                <a:solidFill>
                  <a:schemeClr val="tx1"/>
                </a:solidFill>
                <a:cs typeface="Arial" charset="0"/>
              </a:rPr>
              <a:t>“Developing and maintaining risk </a:t>
            </a:r>
            <a:r>
              <a:rPr lang="en-GB" altLang="en-US" sz="1600" b="1" dirty="0">
                <a:solidFill>
                  <a:srgbClr val="FF0000"/>
                </a:solidFill>
                <a:cs typeface="Arial" charset="0"/>
              </a:rPr>
              <a:t>quantification methodologies</a:t>
            </a:r>
            <a:r>
              <a:rPr lang="en-GB" altLang="en-US" sz="16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altLang="en-US" sz="1600" dirty="0">
                <a:solidFill>
                  <a:schemeClr val="tx1"/>
                </a:solidFill>
                <a:cs typeface="Arial" charset="0"/>
              </a:rPr>
              <a:t>supporting market, credit and operational risk — which includes VAR, stress tests, scenario analyses, potential credit exposures and capital allocation. 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” </a:t>
            </a:r>
          </a:p>
          <a:p>
            <a:pPr marL="0" indent="0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r>
              <a:rPr lang="en-GB" altLang="en-US" sz="1600" b="1" dirty="0">
                <a:solidFill>
                  <a:schemeClr val="tx1"/>
                </a:solidFill>
                <a:cs typeface="Times New Roman" pitchFamily="18" charset="0"/>
              </a:rPr>
              <a:t>CEO:</a:t>
            </a:r>
            <a:r>
              <a:rPr lang="en-GB" altLang="en-US" sz="1600" dirty="0">
                <a:solidFill>
                  <a:schemeClr val="tx1"/>
                </a:solidFill>
                <a:cs typeface="Times New Roman" pitchFamily="18" charset="0"/>
              </a:rPr>
              <a:t> “It’s all about Risk Management!  I expect everyone at the firm to be a risk manager.” </a:t>
            </a:r>
            <a:endParaRPr lang="en-GB" altLang="en-US" sz="1600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169989" lvl="1" indent="0">
              <a:buNone/>
            </a:pPr>
            <a:endParaRPr lang="en-GB" sz="1600" b="1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Case study 2:  Failure of Risk Management?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422E9-75A5-48DA-B1AC-4AF20AD08EAD}"/>
              </a:ext>
            </a:extLst>
          </p:cNvPr>
          <p:cNvSpPr txBox="1">
            <a:spLocks noChangeArrowheads="1"/>
          </p:cNvSpPr>
          <p:nvPr/>
        </p:nvSpPr>
        <p:spPr>
          <a:xfrm>
            <a:off x="474131" y="4357289"/>
            <a:ext cx="4724400" cy="16632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1292" kern="1200" baseline="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defRPr>
            </a:lvl1pPr>
            <a:lvl2pPr marL="422041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44083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6124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88165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1020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3224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5428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763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buFont typeface="Arial" charset="0"/>
              <a:buNone/>
            </a:pPr>
            <a:r>
              <a:rPr lang="en-GB" altLang="en-US" sz="1800" b="1" i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Lehman Brothers: </a:t>
            </a:r>
            <a:r>
              <a:rPr lang="en-US" altLang="en-US" sz="1800" b="1" i="1" dirty="0">
                <a:solidFill>
                  <a:srgbClr val="333333"/>
                </a:solidFill>
                <a:latin typeface="+mn-lt"/>
                <a:cs typeface="Arial" charset="0"/>
              </a:rPr>
              <a:t> </a:t>
            </a:r>
            <a:r>
              <a:rPr lang="en-US" altLang="en-US" sz="1800" b="1" i="1" dirty="0">
                <a:solidFill>
                  <a:schemeClr val="tx1"/>
                </a:solidFill>
                <a:latin typeface="+mn-lt"/>
                <a:cs typeface="Arial" charset="0"/>
              </a:rPr>
              <a:t>Assets of $639 billion &gt; gross domestic product of Argentina; 10 x size of Enron </a:t>
            </a:r>
            <a:r>
              <a:rPr lang="en-US" altLang="en-US" sz="1800" b="1" i="1" dirty="0">
                <a:solidFill>
                  <a:schemeClr val="tx1"/>
                </a:solidFill>
                <a:latin typeface="+mn-lt"/>
                <a:cs typeface="Arial" charset="0"/>
                <a:sym typeface="Wingdings" panose="05000000000000000000" pitchFamily="2" charset="2"/>
              </a:rPr>
              <a:t> </a:t>
            </a:r>
            <a:r>
              <a:rPr lang="en-US" altLang="en-US" sz="1800" b="1" i="1" dirty="0">
                <a:solidFill>
                  <a:schemeClr val="tx1"/>
                </a:solidFill>
                <a:latin typeface="+mn-lt"/>
                <a:cs typeface="Arial" charset="0"/>
              </a:rPr>
              <a:t>filed for bankruptcy in 2001.</a:t>
            </a:r>
            <a:endParaRPr lang="en-GB" altLang="en-US" sz="1800" b="1" i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Arial" charset="0"/>
              <a:buNone/>
            </a:pPr>
            <a:endParaRPr lang="en-GB" altLang="en-US" sz="1800" b="1" i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endParaRPr lang="en-GB" altLang="en-US" sz="18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>
              <a:lnSpc>
                <a:spcPct val="115000"/>
              </a:lnSpc>
              <a:buFont typeface="Arial" charset="0"/>
              <a:buNone/>
            </a:pPr>
            <a:endParaRPr lang="en-GB" altLang="en-US" sz="1800" b="1" i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endParaRPr lang="en-GB" altLang="en-US" sz="18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0A01BD-4A67-4D4B-A278-271BD0EA1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6330" y="4103656"/>
            <a:ext cx="3276600" cy="245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64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056411"/>
            <a:ext cx="8289626" cy="494857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buFont typeface="Arial" charset="0"/>
              <a:buNone/>
            </a:pPr>
            <a:r>
              <a:rPr lang="en-GB" altLang="en-US" sz="2000" dirty="0">
                <a:cs typeface="Times New Roman" pitchFamily="18" charset="0"/>
              </a:rPr>
              <a:t>“(Risk management team) 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that very carefully studies the risks taken by all trading desks and incorporates them into a </a:t>
            </a:r>
            <a:r>
              <a:rPr lang="en-GB" altLang="en-US" sz="2000" b="1" dirty="0">
                <a:solidFill>
                  <a:schemeClr val="tx1"/>
                </a:solidFill>
                <a:cs typeface="Times New Roman" pitchFamily="18" charset="0"/>
              </a:rPr>
              <a:t>firm-wide risk analysis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. </a:t>
            </a:r>
          </a:p>
          <a:p>
            <a:pPr marL="0" indent="0" algn="ctr">
              <a:lnSpc>
                <a:spcPct val="115000"/>
              </a:lnSpc>
              <a:buFont typeface="Arial" charset="0"/>
              <a:buNone/>
            </a:pP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It is staffed only by </a:t>
            </a:r>
            <a:r>
              <a:rPr lang="en-GB" altLang="en-US" sz="2000" b="1" dirty="0">
                <a:solidFill>
                  <a:srgbClr val="FF0000"/>
                </a:solidFill>
                <a:cs typeface="Times New Roman" pitchFamily="18" charset="0"/>
              </a:rPr>
              <a:t>quantitative PhDs</a:t>
            </a:r>
            <a:r>
              <a:rPr lang="en-GB" altLang="en-US" sz="20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and very experienced ex-traders, and uses a lot </a:t>
            </a:r>
            <a:r>
              <a:rPr lang="en-GB" altLang="en-US" sz="2000" b="1" dirty="0">
                <a:solidFill>
                  <a:srgbClr val="FF0000"/>
                </a:solidFill>
                <a:cs typeface="Times New Roman" pitchFamily="18" charset="0"/>
              </a:rPr>
              <a:t>statistical and financial modelling tools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.”</a:t>
            </a:r>
          </a:p>
          <a:p>
            <a:pPr marL="169989" lvl="1" indent="0">
              <a:buNone/>
            </a:pPr>
            <a:endParaRPr lang="en-GB" sz="2000" b="1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Case study 3:  Failure of Complex quantification?</a:t>
            </a:r>
          </a:p>
        </p:txBody>
      </p:sp>
    </p:spTree>
    <p:extLst>
      <p:ext uri="{BB962C8B-B14F-4D97-AF65-F5344CB8AC3E}">
        <p14:creationId xmlns:p14="http://schemas.microsoft.com/office/powerpoint/2010/main" val="1363597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056411"/>
            <a:ext cx="8289626" cy="494857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buFont typeface="Arial" charset="0"/>
              <a:buNone/>
            </a:pPr>
            <a:r>
              <a:rPr lang="en-GB" altLang="en-US" sz="2000" dirty="0">
                <a:cs typeface="Times New Roman" pitchFamily="18" charset="0"/>
              </a:rPr>
              <a:t>“(Risk management team) 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that very carefully studies the risks taken by all trading desks and incorporates them into a </a:t>
            </a:r>
            <a:r>
              <a:rPr lang="en-GB" altLang="en-US" sz="2000" b="1" dirty="0">
                <a:solidFill>
                  <a:schemeClr val="tx1"/>
                </a:solidFill>
                <a:cs typeface="Times New Roman" pitchFamily="18" charset="0"/>
              </a:rPr>
              <a:t>firm-wide risk analysis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. </a:t>
            </a:r>
          </a:p>
          <a:p>
            <a:pPr marL="0" indent="0" algn="ctr">
              <a:lnSpc>
                <a:spcPct val="115000"/>
              </a:lnSpc>
              <a:buFont typeface="Arial" charset="0"/>
              <a:buNone/>
            </a:pP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It is staffed only by </a:t>
            </a:r>
            <a:r>
              <a:rPr lang="en-GB" altLang="en-US" sz="2000" b="1" dirty="0">
                <a:solidFill>
                  <a:srgbClr val="FF0000"/>
                </a:solidFill>
                <a:cs typeface="Times New Roman" pitchFamily="18" charset="0"/>
              </a:rPr>
              <a:t>quantitative PhDs</a:t>
            </a:r>
            <a:r>
              <a:rPr lang="en-GB" altLang="en-US" sz="20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and very experienced ex-traders, and uses a lot </a:t>
            </a:r>
            <a:r>
              <a:rPr lang="en-GB" altLang="en-US" sz="2000" b="1" dirty="0">
                <a:solidFill>
                  <a:srgbClr val="FF0000"/>
                </a:solidFill>
                <a:cs typeface="Times New Roman" pitchFamily="18" charset="0"/>
              </a:rPr>
              <a:t>statistical and financial modelling tools</a:t>
            </a:r>
            <a:r>
              <a:rPr lang="en-GB" altLang="en-US" sz="2000" dirty="0">
                <a:solidFill>
                  <a:schemeClr val="tx1"/>
                </a:solidFill>
                <a:cs typeface="Times New Roman" pitchFamily="18" charset="0"/>
              </a:rPr>
              <a:t>.”</a:t>
            </a:r>
          </a:p>
          <a:p>
            <a:pPr marL="169989" lvl="1" indent="0">
              <a:buNone/>
            </a:pPr>
            <a:endParaRPr lang="en-GB" sz="2000" b="1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Case study 3:  Failure of Complex quantification?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852041-0CB6-47A4-943E-0FAE21BE3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4313" y="3086100"/>
            <a:ext cx="3794760" cy="3009900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2E0F1E3-E282-4DF9-BF5E-9170F180CAFE}"/>
              </a:ext>
            </a:extLst>
          </p:cNvPr>
          <p:cNvSpPr txBox="1">
            <a:spLocks noChangeArrowheads="1"/>
          </p:cNvSpPr>
          <p:nvPr/>
        </p:nvSpPr>
        <p:spPr>
          <a:xfrm>
            <a:off x="558800" y="3657600"/>
            <a:ext cx="4038600" cy="16632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buNone/>
            </a:pPr>
            <a:r>
              <a:rPr lang="en-GB" altLang="en-US" b="1" i="1" dirty="0">
                <a:solidFill>
                  <a:schemeClr val="tx1"/>
                </a:solidFill>
                <a:cs typeface="Times New Roman" pitchFamily="18" charset="0"/>
              </a:rPr>
              <a:t>Bear Stearns  (Investment bank) - Sold to JP Morgan @ $10 per share (from $172)</a:t>
            </a:r>
          </a:p>
          <a:p>
            <a:pPr marL="0" indent="0" algn="ctr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15000"/>
              </a:lnSpc>
              <a:buFont typeface="Arial" charset="0"/>
              <a:buNone/>
            </a:pPr>
            <a:endParaRPr lang="en-GB" altLang="en-US" b="1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ct val="55000"/>
              </a:spcBef>
              <a:buFont typeface="Arial" charset="0"/>
              <a:buNone/>
            </a:pP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47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1421641" y="2580411"/>
            <a:ext cx="5995159" cy="12041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buFont typeface="Arial" charset="0"/>
              <a:buNone/>
            </a:pPr>
            <a:r>
              <a:rPr lang="en-GB" altLang="en-US" sz="5400" dirty="0">
                <a:cs typeface="Times New Roman" pitchFamily="18" charset="0"/>
              </a:rPr>
              <a:t>Questions?</a:t>
            </a:r>
            <a:endParaRPr lang="en-GB" altLang="en-US" sz="5400" dirty="0">
              <a:solidFill>
                <a:schemeClr val="tx1"/>
              </a:solidFill>
              <a:cs typeface="Times New Roman" pitchFamily="18" charset="0"/>
            </a:endParaRPr>
          </a:p>
          <a:p>
            <a:pPr marL="169989" lvl="1" indent="0">
              <a:buNone/>
            </a:pP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6275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8A6BD0-2D19-4F8B-B6C6-9C9B3877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1301"/>
            <a:ext cx="8229600" cy="597354"/>
          </a:xfrm>
          <a:solidFill>
            <a:schemeClr val="tx2">
              <a:lumMod val="75000"/>
            </a:schemeClr>
          </a:solidFill>
        </p:spPr>
        <p:txBody>
          <a:bodyPr lIns="108000" anchor="ctr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Agenda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10600" y="647700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36A8532-C33A-410D-BD99-2425AF402EB4}"/>
              </a:ext>
            </a:extLst>
          </p:cNvPr>
          <p:cNvSpPr txBox="1">
            <a:spLocks noChangeArrowheads="1"/>
          </p:cNvSpPr>
          <p:nvPr/>
        </p:nvSpPr>
        <p:spPr>
          <a:xfrm>
            <a:off x="611155" y="1752600"/>
            <a:ext cx="8229600" cy="3352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5000"/>
              </a:lnSpc>
              <a:spcBef>
                <a:spcPct val="55000"/>
              </a:spcBef>
              <a:buFont typeface="Arial" charset="0"/>
              <a:buAutoNum type="arabicPeriod"/>
            </a:pPr>
            <a:r>
              <a:rPr lang="en-GB" altLang="en-US" sz="2400" dirty="0">
                <a:solidFill>
                  <a:schemeClr val="tx1"/>
                </a:solidFill>
                <a:cs typeface="Times New Roman" pitchFamily="18" charset="0"/>
              </a:rPr>
              <a:t>Role of CRO for Insurance company</a:t>
            </a:r>
          </a:p>
          <a:p>
            <a:pPr marL="342900" indent="-342900">
              <a:lnSpc>
                <a:spcPct val="115000"/>
              </a:lnSpc>
              <a:spcBef>
                <a:spcPct val="55000"/>
              </a:spcBef>
              <a:buFont typeface="Arial" charset="0"/>
              <a:buAutoNum type="arabicPeriod"/>
            </a:pPr>
            <a:r>
              <a:rPr lang="en-GB" altLang="en-US" sz="2400" dirty="0">
                <a:solidFill>
                  <a:schemeClr val="tx1"/>
                </a:solidFill>
                <a:cs typeface="Times New Roman" pitchFamily="18" charset="0"/>
              </a:rPr>
              <a:t>Types of Risk and relevance for Actuary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D2EA9A8-2842-4B65-82D3-AC1071521BFD}"/>
              </a:ext>
            </a:extLst>
          </p:cNvPr>
          <p:cNvSpPr txBox="1">
            <a:spLocks noChangeArrowheads="1"/>
          </p:cNvSpPr>
          <p:nvPr/>
        </p:nvSpPr>
        <p:spPr>
          <a:xfrm>
            <a:off x="777333" y="5543737"/>
            <a:ext cx="7589334" cy="951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ct val="55000"/>
              </a:spcBef>
              <a:buNone/>
            </a:pPr>
            <a:endParaRPr lang="en-GB" altLang="en-US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3ABBC8B-D37D-4A9C-B280-21D213314B1F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" y="5755212"/>
            <a:ext cx="8229600" cy="951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ct val="55000"/>
              </a:spcBef>
              <a:buNone/>
            </a:pPr>
            <a:r>
              <a:rPr lang="en-US" altLang="en-US" dirty="0">
                <a:solidFill>
                  <a:schemeClr val="tx1"/>
                </a:solidFill>
                <a:cs typeface="Times New Roman" pitchFamily="18" charset="0"/>
              </a:rPr>
              <a:t>This presentation is given solely in my personal capacity and the views expressed do not necessarily represent those of the AIG Group or its subsidiaries.</a:t>
            </a: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8A6BD0-2D19-4F8B-B6C6-9C9B3877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Role of CRO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92198C-15B4-455E-A0A7-23B3D0E287DC}"/>
              </a:ext>
            </a:extLst>
          </p:cNvPr>
          <p:cNvSpPr txBox="1">
            <a:spLocks noChangeArrowheads="1"/>
          </p:cNvSpPr>
          <p:nvPr/>
        </p:nvSpPr>
        <p:spPr>
          <a:xfrm>
            <a:off x="505677" y="4170501"/>
            <a:ext cx="2743200" cy="1525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alt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Ensure that all risks are managed timely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10600" y="647700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800">
                <a:solidFill>
                  <a:srgbClr val="00B0F0"/>
                </a:solidFill>
              </a:rPr>
              <a:t>3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9A4AA287-EC11-4C0B-90E7-258304953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84264"/>
              </p:ext>
            </p:extLst>
          </p:nvPr>
        </p:nvGraphicFramePr>
        <p:xfrm>
          <a:off x="3865365" y="1047586"/>
          <a:ext cx="5138675" cy="5319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606">
                  <a:extLst>
                    <a:ext uri="{9D8B030D-6E8A-4147-A177-3AD203B41FA5}">
                      <a16:colId xmlns:a16="http://schemas.microsoft.com/office/drawing/2014/main" val="149774671"/>
                    </a:ext>
                  </a:extLst>
                </a:gridCol>
                <a:gridCol w="3657069">
                  <a:extLst>
                    <a:ext uri="{9D8B030D-6E8A-4147-A177-3AD203B41FA5}">
                      <a16:colId xmlns:a16="http://schemas.microsoft.com/office/drawing/2014/main" val="3714621150"/>
                    </a:ext>
                  </a:extLst>
                </a:gridCol>
              </a:tblGrid>
              <a:tr h="1287000"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Ensure?</a:t>
                      </a: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3 LOD / Independent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Advise (Risk vs. Reward)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Lead / Facilitate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Influence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Assurance to Stakeholders</a:t>
                      </a: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773735"/>
                  </a:ext>
                </a:extLst>
              </a:tr>
              <a:tr h="998292">
                <a:tc>
                  <a:txBody>
                    <a:bodyPr/>
                    <a:lstStyle/>
                    <a:p>
                      <a:r>
                        <a:rPr lang="en-US" sz="1800" i="1" dirty="0"/>
                        <a:t>For whom?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Customer</a:t>
                      </a:r>
                    </a:p>
                    <a:p>
                      <a:r>
                        <a:rPr lang="en-US" sz="1800" dirty="0"/>
                        <a:t>Shareholders</a:t>
                      </a:r>
                    </a:p>
                    <a:p>
                      <a:r>
                        <a:rPr lang="en-US" sz="1800" dirty="0"/>
                        <a:t>Regulators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76035"/>
                  </a:ext>
                </a:extLst>
              </a:tr>
              <a:tr h="1287000">
                <a:tc>
                  <a:txBody>
                    <a:bodyPr/>
                    <a:lstStyle/>
                    <a:p>
                      <a:r>
                        <a:rPr lang="en-US" sz="1800" i="1" dirty="0"/>
                        <a:t>Risk?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 meeting business objectives</a:t>
                      </a:r>
                    </a:p>
                    <a:p>
                      <a:r>
                        <a:rPr lang="en-US" sz="1800" dirty="0"/>
                        <a:t>Deviation / Losses (Top-line; bottom-line; solvency)</a:t>
                      </a:r>
                    </a:p>
                    <a:p>
                      <a:r>
                        <a:rPr lang="en-US" sz="1800" dirty="0"/>
                        <a:t>Sustainability (withstand stresses)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156324"/>
                  </a:ext>
                </a:extLst>
              </a:tr>
              <a:tr h="1575709">
                <a:tc>
                  <a:txBody>
                    <a:bodyPr/>
                    <a:lstStyle/>
                    <a:p>
                      <a:r>
                        <a:rPr lang="en-US" sz="1800" i="1" dirty="0"/>
                        <a:t>Managed?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Identify</a:t>
                      </a:r>
                    </a:p>
                    <a:p>
                      <a:r>
                        <a:rPr lang="en-US" sz="1800" dirty="0"/>
                        <a:t>Assess / Measure</a:t>
                      </a:r>
                    </a:p>
                    <a:p>
                      <a:r>
                        <a:rPr lang="en-US" sz="1800" dirty="0"/>
                        <a:t>Manage (transfer, terminate, tolerate, treat)</a:t>
                      </a:r>
                    </a:p>
                    <a:p>
                      <a:r>
                        <a:rPr lang="en-US" sz="1800" dirty="0"/>
                        <a:t>Monitor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380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45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8A6BD0-2D19-4F8B-B6C6-9C9B3877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77" y="914400"/>
            <a:ext cx="27432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Role of CRO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192198C-15B4-455E-A0A7-23B3D0E287DC}"/>
              </a:ext>
            </a:extLst>
          </p:cNvPr>
          <p:cNvSpPr txBox="1">
            <a:spLocks noChangeArrowheads="1"/>
          </p:cNvSpPr>
          <p:nvPr/>
        </p:nvSpPr>
        <p:spPr>
          <a:xfrm>
            <a:off x="505677" y="4170501"/>
            <a:ext cx="2743200" cy="1525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28650" indent="-2952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857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001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–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2875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alt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Ensure that all risks are managed timely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610600" y="647700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800">
                <a:solidFill>
                  <a:srgbClr val="00B0F0"/>
                </a:solidFill>
              </a:rPr>
              <a:t>3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9A4AA287-EC11-4C0B-90E7-258304953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61744"/>
              </p:ext>
            </p:extLst>
          </p:nvPr>
        </p:nvGraphicFramePr>
        <p:xfrm>
          <a:off x="3676261" y="1047586"/>
          <a:ext cx="5281127" cy="3880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149774671"/>
                    </a:ext>
                  </a:extLst>
                </a:gridCol>
                <a:gridCol w="3778898">
                  <a:extLst>
                    <a:ext uri="{9D8B030D-6E8A-4147-A177-3AD203B41FA5}">
                      <a16:colId xmlns:a16="http://schemas.microsoft.com/office/drawing/2014/main" val="3714621150"/>
                    </a:ext>
                  </a:extLst>
                </a:gridCol>
              </a:tblGrid>
              <a:tr h="1287000"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Typical quarter?</a:t>
                      </a: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Review / Monitor                  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    [30%]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Collaborate / Influence / Advise    [20%]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Assess / Quants                           [20%]</a:t>
                      </a: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Meetings / Reports                      [200%]</a:t>
                      </a: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773735"/>
                  </a:ext>
                </a:extLst>
              </a:tr>
              <a:tr h="998292">
                <a:tc>
                  <a:txBody>
                    <a:bodyPr/>
                    <a:lstStyle/>
                    <a:p>
                      <a:r>
                        <a:rPr lang="en-US" sz="1800" i="1" dirty="0"/>
                        <a:t>Skills?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Business acumen (big picture!)</a:t>
                      </a:r>
                    </a:p>
                    <a:p>
                      <a:r>
                        <a:rPr lang="en-US" sz="1600" dirty="0"/>
                        <a:t>Financial mathematics</a:t>
                      </a:r>
                    </a:p>
                    <a:p>
                      <a:r>
                        <a:rPr lang="en-US" sz="1600" dirty="0"/>
                        <a:t>Communication &amp; Influencing</a:t>
                      </a:r>
                    </a:p>
                    <a:p>
                      <a:r>
                        <a:rPr lang="en-US" sz="1600" dirty="0"/>
                        <a:t>Analytical</a:t>
                      </a:r>
                    </a:p>
                    <a:p>
                      <a:r>
                        <a:rPr lang="en-US" sz="1600" dirty="0"/>
                        <a:t>Psychology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776035"/>
                  </a:ext>
                </a:extLst>
              </a:tr>
              <a:tr h="1287000"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Experience?</a:t>
                      </a: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Internal Audit / SOX</a:t>
                      </a:r>
                    </a:p>
                    <a:p>
                      <a:r>
                        <a:rPr lang="en-US" sz="1600" dirty="0"/>
                        <a:t>Compliance</a:t>
                      </a:r>
                    </a:p>
                    <a:p>
                      <a:r>
                        <a:rPr lang="en-US" sz="1600" dirty="0"/>
                        <a:t>Accountants</a:t>
                      </a:r>
                    </a:p>
                    <a:p>
                      <a:r>
                        <a:rPr lang="en-US" sz="1600" dirty="0"/>
                        <a:t>Actuaries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86806" marR="86806" marT="43402" marB="434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156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186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11449"/>
            <a:ext cx="3249230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557212" y="742951"/>
            <a:ext cx="2607469" cy="4962524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chemeClr val="tx1"/>
                </a:solidFill>
                <a:latin typeface="Tahoma" pitchFamily="34" charset="0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914400"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42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Risk buckets for GI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DBF65F9-C112-492D-AB62-789A57731D52}"/>
              </a:ext>
            </a:extLst>
          </p:cNvPr>
          <p:cNvSpPr/>
          <p:nvPr/>
        </p:nvSpPr>
        <p:spPr>
          <a:xfrm>
            <a:off x="4180114" y="606490"/>
            <a:ext cx="1580540" cy="6673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Insurance risk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1B19C51-62B0-4E0E-88A8-96C67AF50962}"/>
              </a:ext>
            </a:extLst>
          </p:cNvPr>
          <p:cNvSpPr/>
          <p:nvPr/>
        </p:nvSpPr>
        <p:spPr>
          <a:xfrm>
            <a:off x="6717071" y="590939"/>
            <a:ext cx="1580400" cy="6673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Credit risk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0E4D24-1156-4501-A43B-1ADC8A5A062D}"/>
              </a:ext>
            </a:extLst>
          </p:cNvPr>
          <p:cNvSpPr/>
          <p:nvPr/>
        </p:nvSpPr>
        <p:spPr>
          <a:xfrm>
            <a:off x="4180114" y="2840477"/>
            <a:ext cx="1580400" cy="6673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Market risk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43907AB-904F-4651-9278-D941FC627C65}"/>
              </a:ext>
            </a:extLst>
          </p:cNvPr>
          <p:cNvSpPr/>
          <p:nvPr/>
        </p:nvSpPr>
        <p:spPr>
          <a:xfrm>
            <a:off x="6740954" y="2791857"/>
            <a:ext cx="1580400" cy="6673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Liquidity risk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6BF958D-239B-456D-B65A-71D39ABDEC62}"/>
              </a:ext>
            </a:extLst>
          </p:cNvPr>
          <p:cNvSpPr/>
          <p:nvPr/>
        </p:nvSpPr>
        <p:spPr>
          <a:xfrm>
            <a:off x="4283334" y="5299863"/>
            <a:ext cx="4038020" cy="66734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Operational risk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2DCD52-2AB3-4CAD-877F-D4AB28B748E8}"/>
              </a:ext>
            </a:extLst>
          </p:cNvPr>
          <p:cNvSpPr txBox="1"/>
          <p:nvPr/>
        </p:nvSpPr>
        <p:spPr>
          <a:xfrm>
            <a:off x="4180113" y="1424173"/>
            <a:ext cx="179206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Premium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Reserving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CATs (Man-made and Natural)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34872F-826F-44B1-AD60-072455BF2046}"/>
              </a:ext>
            </a:extLst>
          </p:cNvPr>
          <p:cNvSpPr txBox="1"/>
          <p:nvPr/>
        </p:nvSpPr>
        <p:spPr>
          <a:xfrm>
            <a:off x="6767596" y="1434312"/>
            <a:ext cx="192872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Investment portfolio (defaults)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Reinsurance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Receivables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376AD7-EAE4-4E53-96C8-63AEDA40C1B9}"/>
              </a:ext>
            </a:extLst>
          </p:cNvPr>
          <p:cNvSpPr txBox="1"/>
          <p:nvPr/>
        </p:nvSpPr>
        <p:spPr>
          <a:xfrm>
            <a:off x="4180113" y="3694778"/>
            <a:ext cx="1792062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Interest rate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Currency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Credit spreads</a:t>
            </a:r>
          </a:p>
          <a:p>
            <a:pPr>
              <a:spcAft>
                <a:spcPts val="300"/>
              </a:spcAft>
            </a:pPr>
            <a:r>
              <a:rPr lang="en-US" sz="1600" dirty="0"/>
              <a:t>[Equity / RE]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621C6B2-CACD-4AD3-B35F-94A4D890400A}"/>
              </a:ext>
            </a:extLst>
          </p:cNvPr>
          <p:cNvSpPr txBox="1"/>
          <p:nvPr/>
        </p:nvSpPr>
        <p:spPr>
          <a:xfrm>
            <a:off x="6700743" y="3694778"/>
            <a:ext cx="1792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Forward-looking LCRs / different stresses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3325A0-56F6-46C8-BA82-4A95759BF15F}"/>
              </a:ext>
            </a:extLst>
          </p:cNvPr>
          <p:cNvSpPr txBox="1"/>
          <p:nvPr/>
        </p:nvSpPr>
        <p:spPr>
          <a:xfrm>
            <a:off x="4361088" y="6003855"/>
            <a:ext cx="4038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Losses due to failures in people / process / systems / external events</a:t>
            </a:r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82D24B5A-B76E-47A8-B763-04E1F5F3CB60}"/>
              </a:ext>
            </a:extLst>
          </p:cNvPr>
          <p:cNvSpPr/>
          <p:nvPr/>
        </p:nvSpPr>
        <p:spPr>
          <a:xfrm>
            <a:off x="4638675" y="4941781"/>
            <a:ext cx="323850" cy="2801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1BBAAC3E-109D-4D75-B65C-2E25D82D18BA}"/>
              </a:ext>
            </a:extLst>
          </p:cNvPr>
          <p:cNvSpPr/>
          <p:nvPr/>
        </p:nvSpPr>
        <p:spPr>
          <a:xfrm>
            <a:off x="5347703" y="4941781"/>
            <a:ext cx="323850" cy="2801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92A9913F-52F9-41CC-B90A-A2FA1C8FD700}"/>
              </a:ext>
            </a:extLst>
          </p:cNvPr>
          <p:cNvSpPr/>
          <p:nvPr/>
        </p:nvSpPr>
        <p:spPr>
          <a:xfrm>
            <a:off x="6056731" y="4941781"/>
            <a:ext cx="323850" cy="2801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CC471DCE-08A7-4CA5-81D2-63FE3C334F05}"/>
              </a:ext>
            </a:extLst>
          </p:cNvPr>
          <p:cNvSpPr/>
          <p:nvPr/>
        </p:nvSpPr>
        <p:spPr>
          <a:xfrm>
            <a:off x="6765759" y="4941781"/>
            <a:ext cx="323850" cy="2801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91D300D5-50C2-4DFA-B1A8-71184C0BDF05}"/>
              </a:ext>
            </a:extLst>
          </p:cNvPr>
          <p:cNvSpPr/>
          <p:nvPr/>
        </p:nvSpPr>
        <p:spPr>
          <a:xfrm>
            <a:off x="7474785" y="4941781"/>
            <a:ext cx="323850" cy="280188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6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0331" y="478232"/>
            <a:ext cx="4356979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34" name="Title 4"/>
          <p:cNvSpPr>
            <a:spLocks noGrp="1"/>
          </p:cNvSpPr>
          <p:nvPr>
            <p:ph type="title"/>
          </p:nvPr>
        </p:nvSpPr>
        <p:spPr>
          <a:xfrm>
            <a:off x="710584" y="1053711"/>
            <a:ext cx="3700118" cy="1424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Insurance Risk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836" y="2639023"/>
            <a:ext cx="3600450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710585" y="2799889"/>
            <a:ext cx="3700117" cy="29875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Inherent uncertainties as to the occurrence, amount and timing of insurance liabilities. 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Key 1</a:t>
            </a:r>
            <a:r>
              <a:rPr lang="en-US" sz="1200" baseline="30000" dirty="0">
                <a:solidFill>
                  <a:srgbClr val="FFFFFF"/>
                </a:solidFill>
              </a:rPr>
              <a:t>st</a:t>
            </a:r>
            <a:r>
              <a:rPr lang="en-US" sz="1200" dirty="0">
                <a:solidFill>
                  <a:srgbClr val="FFFFFF"/>
                </a:solidFill>
              </a:rPr>
              <a:t> line: Underwriters; Claims; Reinsurance.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Actuarial: Line 1.5 (some independence &amp; review)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Key metrics: Loss ratios / reserve developments / CAT aggregation modelling / Risk Appetite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Capital is important (typically largest capital driver)</a:t>
            </a:r>
            <a:endParaRPr lang="en-US" sz="1200" i="1" dirty="0">
              <a:solidFill>
                <a:srgbClr val="FFFFFF"/>
              </a:solidFill>
            </a:endParaRPr>
          </a:p>
        </p:txBody>
      </p:sp>
      <p:pic>
        <p:nvPicPr>
          <p:cNvPr id="9" name="Picture 2" descr="A close up of a map&#10;&#10;Description automatically generated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19190" y="770221"/>
            <a:ext cx="3778016" cy="2663501"/>
          </a:xfrm>
          <a:prstGeom prst="rect">
            <a:avLst/>
          </a:prstGeom>
          <a:noFill/>
        </p:spPr>
      </p:pic>
      <p:pic>
        <p:nvPicPr>
          <p:cNvPr id="2" name="Picture 1" descr="A close up of a map&#10;&#10;Description automatically generated">
            <a:extLst>
              <a:ext uri="{FF2B5EF4-FFF2-40B4-BE49-F238E27FC236}">
                <a16:creationId xmlns:a16="http://schemas.microsoft.com/office/drawing/2014/main" id="{27ED021D-C641-41ED-9274-1DA4A5C0A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9938" y="3459751"/>
            <a:ext cx="3877267" cy="266562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9899462-FC16-43B0-966B-FCA2634507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0331" y="478232"/>
            <a:ext cx="4356979" cy="5918673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34" name="Title 4"/>
          <p:cNvSpPr>
            <a:spLocks noGrp="1"/>
          </p:cNvSpPr>
          <p:nvPr>
            <p:ph type="title"/>
          </p:nvPr>
        </p:nvSpPr>
        <p:spPr>
          <a:xfrm>
            <a:off x="710584" y="1053711"/>
            <a:ext cx="3700118" cy="1424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Market &amp; Credit risk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FEA932-2DF1-410C-A00A-7A1E7DBF7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836" y="2639023"/>
            <a:ext cx="3600450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710585" y="2799889"/>
            <a:ext cx="3700117" cy="29875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Risk of losses from market movements or due to default of 3</a:t>
            </a:r>
            <a:r>
              <a:rPr lang="en-US" sz="1200" baseline="30000" dirty="0">
                <a:solidFill>
                  <a:srgbClr val="FFFFFF"/>
                </a:solidFill>
              </a:rPr>
              <a:t>rd</a:t>
            </a:r>
            <a:r>
              <a:rPr lang="en-US" sz="1200" dirty="0">
                <a:solidFill>
                  <a:srgbClr val="FFFFFF"/>
                </a:solidFill>
              </a:rPr>
              <a:t> parties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Key 1</a:t>
            </a:r>
            <a:r>
              <a:rPr lang="en-US" sz="1200" baseline="30000" dirty="0">
                <a:solidFill>
                  <a:srgbClr val="FFFFFF"/>
                </a:solidFill>
              </a:rPr>
              <a:t>st</a:t>
            </a:r>
            <a:r>
              <a:rPr lang="en-US" sz="1200" dirty="0">
                <a:solidFill>
                  <a:srgbClr val="FFFFFF"/>
                </a:solidFill>
              </a:rPr>
              <a:t> line: Asset management; Treasury; Reinsurance; AR; Finance plays oversight role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Key metrics for market risk: Asset allocations; ALM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Credit risk: Internal &amp; external ratings; risk watchlist</a:t>
            </a:r>
          </a:p>
          <a:p>
            <a:pPr marL="266700" indent="-228600">
              <a:lnSpc>
                <a:spcPct val="90000"/>
              </a:lnSpc>
              <a:spcBef>
                <a:spcPts val="0"/>
              </a:spcBef>
              <a:spcAft>
                <a:spcPts val="554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</a:rPr>
              <a:t>Capital is important (smaller than insurance risk)</a:t>
            </a:r>
            <a:endParaRPr lang="en-US" sz="1200" i="1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2AEA00-9807-4CEB-9DA9-7944CC2C3077}"/>
              </a:ext>
            </a:extLst>
          </p:cNvPr>
          <p:cNvSpPr txBox="1"/>
          <p:nvPr/>
        </p:nvSpPr>
        <p:spPr>
          <a:xfrm>
            <a:off x="5067564" y="1627800"/>
            <a:ext cx="3771636" cy="373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Increasing modelling of risk (</a:t>
            </a:r>
            <a:r>
              <a:rPr lang="en-US" sz="1600" dirty="0" err="1"/>
              <a:t>VaR</a:t>
            </a:r>
            <a:r>
              <a:rPr lang="en-US" sz="1600" dirty="0"/>
              <a:t>) – enable more sophisticated stress testing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Finance profession playing increasing role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Typical investment portfolio for GI is prudent (cash; fixed deposits; bonds; banks and sovereigns); with short duration for assets (aligned with liabilities)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Income: Important element of P&amp;L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Liquidity forecasting (LCRs) – stressing cashflow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2340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 noGrp="1"/>
          </p:cNvGrpSpPr>
          <p:nvPr/>
        </p:nvGrpSpPr>
        <p:grpSpPr>
          <a:xfrm>
            <a:off x="152400" y="1389185"/>
            <a:ext cx="4191000" cy="4149969"/>
            <a:chOff x="1325248" y="1600200"/>
            <a:chExt cx="7107329" cy="3201470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3333" r="5000"/>
            <a:stretch>
              <a:fillRect/>
            </a:stretch>
          </p:blipFill>
          <p:spPr bwMode="auto">
            <a:xfrm>
              <a:off x="1325248" y="1600200"/>
              <a:ext cx="7107329" cy="32014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</p:pic>
        <p:sp>
          <p:nvSpPr>
            <p:cNvPr id="12" name="AutoShape 22"/>
            <p:cNvSpPr>
              <a:spLocks noChangeArrowheads="1"/>
            </p:cNvSpPr>
            <p:nvPr/>
          </p:nvSpPr>
          <p:spPr bwMode="auto">
            <a:xfrm>
              <a:off x="3183619" y="2185286"/>
              <a:ext cx="3213576" cy="419466"/>
            </a:xfrm>
            <a:prstGeom prst="wedgeRoundRectCallout">
              <a:avLst>
                <a:gd name="adj1" fmla="val -48559"/>
                <a:gd name="adj2" fmla="val 115838"/>
                <a:gd name="adj3" fmla="val 16667"/>
              </a:avLst>
            </a:prstGeom>
            <a:solidFill>
              <a:srgbClr val="FFF5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8441" rIns="8441" anchor="ctr" anchorCtr="1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923" dirty="0">
                  <a:solidFill>
                    <a:srgbClr val="005984"/>
                  </a:solidFill>
                  <a:latin typeface="+mn-lt"/>
                </a:rPr>
                <a:t>Expected Loss (EL) is </a:t>
              </a:r>
            </a:p>
            <a:p>
              <a:r>
                <a:rPr lang="en-US" sz="923" dirty="0">
                  <a:solidFill>
                    <a:srgbClr val="005984"/>
                  </a:solidFill>
                  <a:latin typeface="+mn-lt"/>
                </a:rPr>
                <a:t>covered by pricing and provisions</a:t>
              </a:r>
            </a:p>
          </p:txBody>
        </p:sp>
        <p:sp>
          <p:nvSpPr>
            <p:cNvPr id="13" name="AutoShape 24"/>
            <p:cNvSpPr>
              <a:spLocks noChangeArrowheads="1"/>
            </p:cNvSpPr>
            <p:nvPr/>
          </p:nvSpPr>
          <p:spPr bwMode="auto">
            <a:xfrm>
              <a:off x="4267201" y="2895600"/>
              <a:ext cx="3388980" cy="488281"/>
            </a:xfrm>
            <a:prstGeom prst="wedgeRoundRectCallout">
              <a:avLst>
                <a:gd name="adj1" fmla="val -54655"/>
                <a:gd name="adj2" fmla="val 160119"/>
                <a:gd name="adj3" fmla="val 16667"/>
              </a:avLst>
            </a:prstGeom>
            <a:solidFill>
              <a:srgbClr val="FFF5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8441" rIns="8441" anchor="ctr" anchorCtr="1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923" dirty="0">
                  <a:solidFill>
                    <a:srgbClr val="005984"/>
                  </a:solidFill>
                  <a:latin typeface="+mn-lt"/>
                </a:rPr>
                <a:t>Unexpected Loss (UL): Amounts that exceed EL; impact of deviations on balance sheet covered by capital</a:t>
              </a:r>
            </a:p>
          </p:txBody>
        </p:sp>
        <p:sp>
          <p:nvSpPr>
            <p:cNvPr id="14" name="AutoShape 25"/>
            <p:cNvSpPr>
              <a:spLocks noChangeArrowheads="1"/>
            </p:cNvSpPr>
            <p:nvPr/>
          </p:nvSpPr>
          <p:spPr bwMode="auto">
            <a:xfrm>
              <a:off x="5171775" y="3922834"/>
              <a:ext cx="2484406" cy="376644"/>
            </a:xfrm>
            <a:prstGeom prst="wedgeRoundRectCallout">
              <a:avLst>
                <a:gd name="adj1" fmla="val -41394"/>
                <a:gd name="adj2" fmla="val 82986"/>
                <a:gd name="adj3" fmla="val 16667"/>
              </a:avLst>
            </a:prstGeom>
            <a:solidFill>
              <a:srgbClr val="FFF5C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8441" rIns="8441" anchor="ctr" anchorCtr="1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b="1" kern="1200">
                  <a:solidFill>
                    <a:srgbClr val="FF9933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US" sz="923" dirty="0">
                  <a:solidFill>
                    <a:srgbClr val="005984"/>
                  </a:solidFill>
                  <a:latin typeface="+mn-lt"/>
                </a:rPr>
                <a:t>Scenario Analysis </a:t>
              </a:r>
            </a:p>
            <a:p>
              <a:r>
                <a:rPr lang="en-US" sz="923" dirty="0">
                  <a:solidFill>
                    <a:srgbClr val="005984"/>
                  </a:solidFill>
                  <a:latin typeface="+mn-lt"/>
                </a:rPr>
                <a:t>(“tail risks”) 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8200" y="1459523"/>
            <a:ext cx="1981200" cy="3868615"/>
            <a:chOff x="2209800" y="1537047"/>
            <a:chExt cx="1981200" cy="4025553"/>
          </a:xfrm>
        </p:grpSpPr>
        <p:sp>
          <p:nvSpPr>
            <p:cNvPr id="31" name="Rectangle 30"/>
            <p:cNvSpPr/>
            <p:nvPr/>
          </p:nvSpPr>
          <p:spPr>
            <a:xfrm>
              <a:off x="2209800" y="1844824"/>
              <a:ext cx="778024" cy="3717776"/>
            </a:xfrm>
            <a:prstGeom prst="rect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Cash</a:t>
              </a:r>
            </a:p>
            <a:p>
              <a:pPr algn="ctr"/>
              <a:endParaRPr lang="en-GB" sz="1108" dirty="0">
                <a:solidFill>
                  <a:schemeClr val="tx2"/>
                </a:solidFill>
              </a:endParaRPr>
            </a:p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Term de-posits</a:t>
              </a:r>
            </a:p>
            <a:p>
              <a:pPr algn="ctr"/>
              <a:endParaRPr lang="en-GB" sz="1108" dirty="0">
                <a:solidFill>
                  <a:schemeClr val="tx2"/>
                </a:solidFill>
              </a:endParaRPr>
            </a:p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Bonds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38872" y="1537047"/>
              <a:ext cx="1152128" cy="302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92" dirty="0">
                  <a:solidFill>
                    <a:schemeClr val="tx2"/>
                  </a:solidFill>
                </a:rPr>
                <a:t>Liabilities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65072" y="1537047"/>
              <a:ext cx="792088" cy="302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92" dirty="0">
                  <a:solidFill>
                    <a:schemeClr val="tx2"/>
                  </a:solidFill>
                </a:rPr>
                <a:t>Assets</a:t>
              </a:r>
            </a:p>
          </p:txBody>
        </p:sp>
        <p:grpSp>
          <p:nvGrpSpPr>
            <p:cNvPr id="34" name="Group 12"/>
            <p:cNvGrpSpPr/>
            <p:nvPr/>
          </p:nvGrpSpPr>
          <p:grpSpPr>
            <a:xfrm>
              <a:off x="3073896" y="1844824"/>
              <a:ext cx="778024" cy="3717776"/>
              <a:chOff x="4716016" y="1844824"/>
              <a:chExt cx="576064" cy="324036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4716016" y="3356992"/>
                <a:ext cx="576064" cy="1728192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8" dirty="0">
                    <a:solidFill>
                      <a:schemeClr val="tx2"/>
                    </a:solidFill>
                  </a:rPr>
                  <a:t>Best estimate liabilities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716016" y="3068960"/>
                <a:ext cx="576064" cy="288032"/>
              </a:xfrm>
              <a:prstGeom prst="rect">
                <a:avLst/>
              </a:prstGeom>
              <a:solidFill>
                <a:srgbClr val="FF33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8" dirty="0">
                    <a:solidFill>
                      <a:schemeClr val="tx2"/>
                    </a:solidFill>
                  </a:rPr>
                  <a:t>Risk Margin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716016" y="2636912"/>
                <a:ext cx="576064" cy="43204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8" dirty="0">
                    <a:solidFill>
                      <a:schemeClr val="tx2"/>
                    </a:solidFill>
                  </a:rPr>
                  <a:t>Capital req.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716016" y="1844824"/>
                <a:ext cx="576064" cy="79208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8" dirty="0">
                    <a:solidFill>
                      <a:schemeClr val="tx2"/>
                    </a:solidFill>
                  </a:rPr>
                  <a:t>Surplus capital</a:t>
                </a:r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7162800" y="2191817"/>
            <a:ext cx="778024" cy="3136322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8" dirty="0">
                <a:solidFill>
                  <a:schemeClr val="tx2"/>
                </a:solidFill>
              </a:rPr>
              <a:t>Cash</a:t>
            </a:r>
          </a:p>
          <a:p>
            <a:pPr algn="ctr"/>
            <a:endParaRPr lang="en-GB" sz="1108" dirty="0">
              <a:solidFill>
                <a:schemeClr val="tx2"/>
              </a:solidFill>
            </a:endParaRPr>
          </a:p>
          <a:p>
            <a:pPr algn="ctr"/>
            <a:r>
              <a:rPr lang="en-GB" sz="1108" dirty="0">
                <a:solidFill>
                  <a:schemeClr val="tx2"/>
                </a:solidFill>
              </a:rPr>
              <a:t>Term de-posits</a:t>
            </a:r>
          </a:p>
          <a:p>
            <a:pPr algn="ctr"/>
            <a:endParaRPr lang="en-GB" sz="1108" dirty="0">
              <a:solidFill>
                <a:schemeClr val="tx2"/>
              </a:solidFill>
            </a:endParaRPr>
          </a:p>
          <a:p>
            <a:pPr algn="ctr"/>
            <a:r>
              <a:rPr lang="en-GB" sz="1108" dirty="0">
                <a:solidFill>
                  <a:schemeClr val="tx2"/>
                </a:solidFill>
              </a:rPr>
              <a:t>Bonds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980149" y="1491954"/>
            <a:ext cx="1152128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92" dirty="0">
                <a:solidFill>
                  <a:schemeClr val="tx2"/>
                </a:solidFill>
              </a:rPr>
              <a:t>Liabilities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8072" y="1515400"/>
            <a:ext cx="792088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92" dirty="0">
                <a:solidFill>
                  <a:schemeClr val="tx2"/>
                </a:solidFill>
              </a:rPr>
              <a:t>Assets</a:t>
            </a:r>
          </a:p>
        </p:txBody>
      </p:sp>
      <p:grpSp>
        <p:nvGrpSpPr>
          <p:cNvPr id="43" name="Group 12"/>
          <p:cNvGrpSpPr/>
          <p:nvPr/>
        </p:nvGrpSpPr>
        <p:grpSpPr>
          <a:xfrm>
            <a:off x="8026896" y="1755301"/>
            <a:ext cx="778024" cy="3572838"/>
            <a:chOff x="4716016" y="1844824"/>
            <a:chExt cx="576064" cy="3240360"/>
          </a:xfrm>
        </p:grpSpPr>
        <p:sp>
          <p:nvSpPr>
            <p:cNvPr id="44" name="Rectangle 43"/>
            <p:cNvSpPr/>
            <p:nvPr/>
          </p:nvSpPr>
          <p:spPr>
            <a:xfrm>
              <a:off x="4716016" y="3356992"/>
              <a:ext cx="576064" cy="172819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Best estimate liabilities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716016" y="3068960"/>
              <a:ext cx="576064" cy="288032"/>
            </a:xfrm>
            <a:prstGeom prst="rect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Risk Margin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716016" y="2636912"/>
              <a:ext cx="576064" cy="43204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Capital req.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716016" y="1844824"/>
              <a:ext cx="576064" cy="79208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8" dirty="0">
                  <a:solidFill>
                    <a:schemeClr val="tx2"/>
                  </a:solidFill>
                </a:rPr>
                <a:t>Surplus capital</a:t>
              </a:r>
            </a:p>
          </p:txBody>
        </p:sp>
      </p:grpSp>
      <p:sp>
        <p:nvSpPr>
          <p:cNvPr id="48" name="Right Arrow 47"/>
          <p:cNvSpPr/>
          <p:nvPr/>
        </p:nvSpPr>
        <p:spPr>
          <a:xfrm>
            <a:off x="6400800" y="3077308"/>
            <a:ext cx="685800" cy="63304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15" dirty="0"/>
              <a:t>Asset </a:t>
            </a:r>
            <a:r>
              <a:rPr lang="en-GB" sz="900" dirty="0"/>
              <a:t>stress</a:t>
            </a:r>
          </a:p>
        </p:txBody>
      </p:sp>
      <p:cxnSp>
        <p:nvCxnSpPr>
          <p:cNvPr id="53" name="Straight Connector 52"/>
          <p:cNvCxnSpPr>
            <a:stCxn id="47" idx="1"/>
            <a:endCxn id="47" idx="3"/>
          </p:cNvCxnSpPr>
          <p:nvPr/>
        </p:nvCxnSpPr>
        <p:spPr>
          <a:xfrm>
            <a:off x="8026896" y="2191981"/>
            <a:ext cx="778024" cy="0"/>
          </a:xfrm>
          <a:prstGeom prst="line">
            <a:avLst/>
          </a:prstGeom>
          <a:ln cap="rnd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itle 3">
            <a:extLst>
              <a:ext uri="{FF2B5EF4-FFF2-40B4-BE49-F238E27FC236}">
                <a16:creationId xmlns:a16="http://schemas.microsoft.com/office/drawing/2014/main" id="{F8E6CF2A-58A3-4EDF-A62E-ED503B3BFCD5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Impact of Insurance, Market, Credit risk: Balance sheet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49B6FAF-D73D-4A08-B706-FDBED18CA78D}"/>
              </a:ext>
            </a:extLst>
          </p:cNvPr>
          <p:cNvSpPr txBox="1"/>
          <p:nvPr/>
        </p:nvSpPr>
        <p:spPr>
          <a:xfrm>
            <a:off x="457200" y="5745589"/>
            <a:ext cx="8347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dirty="0"/>
              <a:t>Best fit for Actuarial profession to add value.  Increasing modelling / data-science sophistication, together with AI (for example to monitor optimal reinsurance structures)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25"/>
          </p:nvPr>
        </p:nvSpPr>
        <p:spPr>
          <a:xfrm>
            <a:off x="397174" y="1166480"/>
            <a:ext cx="4784425" cy="4948570"/>
          </a:xfrm>
        </p:spPr>
        <p:txBody>
          <a:bodyPr>
            <a:noAutofit/>
          </a:bodyPr>
          <a:lstStyle/>
          <a:p>
            <a:pPr marL="169989" lvl="1" indent="0">
              <a:buNone/>
            </a:pPr>
            <a:r>
              <a:rPr lang="en-GB" sz="2000" dirty="0"/>
              <a:t>Immediate impact on P&amp;L – but also on all other risk types</a:t>
            </a:r>
          </a:p>
          <a:p>
            <a:pPr marL="169989" lvl="1" indent="0">
              <a:buNone/>
            </a:pPr>
            <a:r>
              <a:rPr lang="en-GB" sz="2000" dirty="0">
                <a:solidFill>
                  <a:srgbClr val="FF0000"/>
                </a:solidFill>
              </a:rPr>
              <a:t>It’s personal!</a:t>
            </a:r>
          </a:p>
          <a:p>
            <a:pPr marL="169989" lvl="1" indent="0">
              <a:buNone/>
            </a:pPr>
            <a:r>
              <a:rPr lang="en-GB" sz="2000" dirty="0"/>
              <a:t>How measure?</a:t>
            </a:r>
          </a:p>
          <a:p>
            <a:pPr marL="455739" lvl="1" indent="-285750"/>
            <a:r>
              <a:rPr lang="en-GB" sz="2000" dirty="0"/>
              <a:t>Quantification is fuzzy at best, and near useless at worst</a:t>
            </a:r>
          </a:p>
          <a:p>
            <a:pPr marL="455739" lvl="1" indent="-285750"/>
            <a:r>
              <a:rPr lang="en-GB" sz="2000" dirty="0"/>
              <a:t>RAG heatmaps (</a:t>
            </a:r>
            <a:r>
              <a:rPr lang="en-GB" sz="2000" dirty="0" err="1"/>
              <a:t>IxL</a:t>
            </a:r>
            <a:r>
              <a:rPr lang="en-GB" sz="2000" dirty="0"/>
              <a:t>); scenario testing; </a:t>
            </a:r>
            <a:r>
              <a:rPr lang="en-GB" sz="2000" dirty="0" err="1"/>
              <a:t>VaR</a:t>
            </a:r>
            <a:endParaRPr lang="en-GB" sz="2000" dirty="0"/>
          </a:p>
          <a:p>
            <a:pPr marL="169989" lvl="1" indent="0">
              <a:buNone/>
            </a:pPr>
            <a:r>
              <a:rPr lang="en-GB" sz="2000" dirty="0"/>
              <a:t>How manage?</a:t>
            </a:r>
          </a:p>
          <a:p>
            <a:pPr marL="512889" lvl="1" indent="-342900"/>
            <a:r>
              <a:rPr lang="en-GB" sz="2000" dirty="0"/>
              <a:t>All about controls!</a:t>
            </a:r>
          </a:p>
          <a:p>
            <a:pPr marL="512889" lvl="1" indent="-342900"/>
            <a:r>
              <a:rPr lang="en-GB" sz="2000" dirty="0"/>
              <a:t>RCAs / deep-dives</a:t>
            </a:r>
          </a:p>
          <a:p>
            <a:pPr marL="512889" lvl="1" indent="-342900"/>
            <a:r>
              <a:rPr lang="en-GB" sz="2000" dirty="0"/>
              <a:t>Risk culture / training / event reporting (product life-cycle)</a:t>
            </a:r>
          </a:p>
          <a:p>
            <a:pPr marL="169989" lvl="1" indent="0">
              <a:buNone/>
            </a:pPr>
            <a:endParaRPr lang="en-GB" sz="20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78478"/>
              </p:ext>
            </p:extLst>
          </p:nvPr>
        </p:nvGraphicFramePr>
        <p:xfrm>
          <a:off x="5473826" y="993360"/>
          <a:ext cx="3204000" cy="239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314">
                <a:tc gridSpan="2"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             Gross</a:t>
                      </a:r>
                      <a:r>
                        <a:rPr lang="en-GB" sz="1300" baseline="0" dirty="0">
                          <a:solidFill>
                            <a:schemeClr val="tx2"/>
                          </a:solidFill>
                        </a:rPr>
                        <a:t> premium</a:t>
                      </a:r>
                      <a:endParaRPr lang="en-GB" sz="1300" dirty="0">
                        <a:solidFill>
                          <a:schemeClr val="tx2"/>
                        </a:solidFill>
                      </a:endParaRP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r>
                        <a:rPr lang="en-GB" sz="1300" i="1" dirty="0">
                          <a:solidFill>
                            <a:schemeClr val="tx2"/>
                          </a:solidFill>
                        </a:rPr>
                        <a:t>less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Reinsurance premium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r>
                        <a:rPr lang="en-GB" sz="1300" i="1" dirty="0">
                          <a:solidFill>
                            <a:schemeClr val="tx2"/>
                          </a:solidFill>
                        </a:rPr>
                        <a:t>less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Expenses (fixed + variable)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i="1" dirty="0">
                          <a:solidFill>
                            <a:schemeClr val="tx2"/>
                          </a:solidFill>
                        </a:rPr>
                        <a:t>less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Claims paid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i="1" dirty="0">
                          <a:solidFill>
                            <a:schemeClr val="tx2"/>
                          </a:solidFill>
                        </a:rPr>
                        <a:t>plus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Reinsurance recoveries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i="1" dirty="0">
                          <a:solidFill>
                            <a:schemeClr val="tx2"/>
                          </a:solidFill>
                        </a:rPr>
                        <a:t>plus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Investment income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314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=</a:t>
                      </a:r>
                    </a:p>
                  </a:txBody>
                  <a:tcPr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Net income (before tax &amp; </a:t>
                      </a:r>
                      <a:r>
                        <a:rPr lang="en-GB" sz="1300" dirty="0" err="1">
                          <a:solidFill>
                            <a:schemeClr val="tx2"/>
                          </a:solidFill>
                        </a:rPr>
                        <a:t>divs</a:t>
                      </a:r>
                      <a:r>
                        <a:rPr lang="en-GB" sz="1300" dirty="0">
                          <a:solidFill>
                            <a:schemeClr val="tx2"/>
                          </a:solidFill>
                        </a:rPr>
                        <a:t>)</a:t>
                      </a:r>
                    </a:p>
                  </a:txBody>
                  <a:tcPr marT="42203" marB="4220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Striped Right Arrow 8"/>
          <p:cNvSpPr/>
          <p:nvPr/>
        </p:nvSpPr>
        <p:spPr>
          <a:xfrm rot="5400000">
            <a:off x="6837784" y="3467433"/>
            <a:ext cx="457200" cy="533400"/>
          </a:xfrm>
          <a:prstGeom prst="striped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>
              <a:solidFill>
                <a:prstClr val="white"/>
              </a:solidFill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2242DFE-65AA-4B87-B720-1D7509E99634}"/>
              </a:ext>
            </a:extLst>
          </p:cNvPr>
          <p:cNvSpPr txBox="1">
            <a:spLocks/>
          </p:cNvSpPr>
          <p:nvPr/>
        </p:nvSpPr>
        <p:spPr>
          <a:xfrm>
            <a:off x="457200" y="241301"/>
            <a:ext cx="8229600" cy="59735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108000" tIns="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baseline="0">
                <a:solidFill>
                  <a:srgbClr val="001871"/>
                </a:solidFill>
                <a:latin typeface="AIG Futura Medium"/>
                <a:ea typeface="+mj-ea"/>
                <a:cs typeface="AIG Futura Medium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2"/>
                </a:solidFill>
              </a:rPr>
              <a:t>  Challenge with Operational risk?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29840A-082E-465F-BCBB-51230C1CBA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401" y="4038933"/>
            <a:ext cx="2695990" cy="20189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1D0B61-074B-422E-B55C-F8C703AB1F18}"/>
              </a:ext>
            </a:extLst>
          </p:cNvPr>
          <p:cNvSpPr txBox="1"/>
          <p:nvPr/>
        </p:nvSpPr>
        <p:spPr>
          <a:xfrm>
            <a:off x="330106" y="6127315"/>
            <a:ext cx="8347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989" lvl="1" indent="0" algn="ctr">
              <a:buNone/>
            </a:pPr>
            <a:r>
              <a:rPr lang="en-GB" sz="2000" b="1" dirty="0"/>
              <a:t>ALL EMPLOYEES (</a:t>
            </a:r>
            <a:r>
              <a:rPr lang="en-GB" sz="2000" dirty="0"/>
              <a:t>Compliance, Legal, IA) – not natural fit for Actuaries, but…</a:t>
            </a:r>
          </a:p>
        </p:txBody>
      </p:sp>
    </p:spTree>
    <p:extLst>
      <p:ext uri="{BB962C8B-B14F-4D97-AF65-F5344CB8AC3E}">
        <p14:creationId xmlns:p14="http://schemas.microsoft.com/office/powerpoint/2010/main" val="34315464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4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IG Master">
  <a:themeElements>
    <a:clrScheme name="AIG Brand Refresh">
      <a:dk1>
        <a:srgbClr val="333333"/>
      </a:dk1>
      <a:lt1>
        <a:sysClr val="window" lastClr="FFFFFF"/>
      </a:lt1>
      <a:dk2>
        <a:srgbClr val="333333"/>
      </a:dk2>
      <a:lt2>
        <a:srgbClr val="FFFFFF"/>
      </a:lt2>
      <a:accent1>
        <a:srgbClr val="001871"/>
      </a:accent1>
      <a:accent2>
        <a:srgbClr val="1352DE"/>
      </a:accent2>
      <a:accent3>
        <a:srgbClr val="C0E7F7"/>
      </a:accent3>
      <a:accent4>
        <a:srgbClr val="00A4E4"/>
      </a:accent4>
      <a:accent5>
        <a:srgbClr val="904FD8"/>
      </a:accent5>
      <a:accent6>
        <a:srgbClr val="00BFB3"/>
      </a:accent6>
      <a:hlink>
        <a:srgbClr val="1352DE"/>
      </a:hlink>
      <a:folHlink>
        <a:srgbClr val="00BFB3"/>
      </a:folHlink>
    </a:clrScheme>
    <a:fontScheme name="AI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7EBEF854EB0478D17B174AE078D23" ma:contentTypeVersion="11" ma:contentTypeDescription="Create a new document." ma:contentTypeScope="" ma:versionID="fbb149226032980fc481e5a3ebed75e9">
  <xsd:schema xmlns:xsd="http://www.w3.org/2001/XMLSchema" xmlns:xs="http://www.w3.org/2001/XMLSchema" xmlns:p="http://schemas.microsoft.com/office/2006/metadata/properties" xmlns:ns2="dc44cee0-0fc3-4ca5-8ce6-5c5c7c13d1a6" xmlns:ns3="6384c1f8-5c18-41ad-99a2-9455fa70ec99" targetNamespace="http://schemas.microsoft.com/office/2006/metadata/properties" ma:root="true" ma:fieldsID="c9cb915610c5ce34d788a0df8eb68500" ns2:_="" ns3:_="">
    <xsd:import namespace="dc44cee0-0fc3-4ca5-8ce6-5c5c7c13d1a6"/>
    <xsd:import namespace="6384c1f8-5c18-41ad-99a2-9455fa70ec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4cee0-0fc3-4ca5-8ce6-5c5c7c13d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4c1f8-5c18-41ad-99a2-9455fa70ec9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3F9545-460E-4B6C-91C6-61C1B01DECB7}">
  <ds:schemaRefs>
    <ds:schemaRef ds:uri="http://purl.org/dc/elements/1.1/"/>
    <ds:schemaRef ds:uri="http://schemas.microsoft.com/office/2006/metadata/properties"/>
    <ds:schemaRef ds:uri="dc44cee0-0fc3-4ca5-8ce6-5c5c7c13d1a6"/>
    <ds:schemaRef ds:uri="http://purl.org/dc/terms/"/>
    <ds:schemaRef ds:uri="6384c1f8-5c18-41ad-99a2-9455fa70ec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F949A8-CEBD-4605-880E-0D67F1CFB1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B152DB-8BB0-47CC-976D-DD9B075A8E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44cee0-0fc3-4ca5-8ce6-5c5c7c13d1a6"/>
    <ds:schemaRef ds:uri="6384c1f8-5c18-41ad-99a2-9455fa70ec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1345</Words>
  <Application>Microsoft Office PowerPoint</Application>
  <PresentationFormat>On-screen Show (4:3)</PresentationFormat>
  <Paragraphs>187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AIG Futura Book</vt:lpstr>
      <vt:lpstr>AIG Futura Medium</vt:lpstr>
      <vt:lpstr>Arial</vt:lpstr>
      <vt:lpstr>Calibri</vt:lpstr>
      <vt:lpstr>Tahoma</vt:lpstr>
      <vt:lpstr>Wingdings</vt:lpstr>
      <vt:lpstr>AIG Master</vt:lpstr>
      <vt:lpstr>The Actuary CRO</vt:lpstr>
      <vt:lpstr>  Agenda</vt:lpstr>
      <vt:lpstr>  Role of CRO</vt:lpstr>
      <vt:lpstr>  Role of CRO</vt:lpstr>
      <vt:lpstr>PowerPoint Presentation</vt:lpstr>
      <vt:lpstr>Insurance Risk</vt:lpstr>
      <vt:lpstr>Market &amp; Credit risk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Actuary CRO</dc:title>
  <dc:creator>Fourie, Cobus</dc:creator>
  <cp:lastModifiedBy>Cobus Fourie</cp:lastModifiedBy>
  <cp:revision>15</cp:revision>
  <dcterms:created xsi:type="dcterms:W3CDTF">2020-06-13T18:15:25Z</dcterms:created>
  <dcterms:modified xsi:type="dcterms:W3CDTF">2020-06-14T06:47:59Z</dcterms:modified>
</cp:coreProperties>
</file>